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105" d="100"/>
          <a:sy n="105" d="100"/>
        </p:scale>
        <p:origin x="18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7AA281-D3B2-4B68-BB5F-09BC1CA43EA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6C7DCD-21A5-46CA-8F6D-90740D3E73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40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AB131-F2E4-4092-9AF0-1B5DC432F9D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5" y="3373438"/>
            <a:ext cx="7388225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40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EFC2E-FF61-408C-9EA2-112B54C3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7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EFC2E-FF61-408C-9EA2-112B54C3FC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3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D3B0-4832-4983-8EAF-CB6E6F9DB3B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5533-8B02-44E7-B014-391F2BD8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6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D3B0-4832-4983-8EAF-CB6E6F9DB3B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5533-8B02-44E7-B014-391F2BD8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0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D3B0-4832-4983-8EAF-CB6E6F9DB3B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5533-8B02-44E7-B014-391F2BD8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8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D3B0-4832-4983-8EAF-CB6E6F9DB3B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5533-8B02-44E7-B014-391F2BD8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5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D3B0-4832-4983-8EAF-CB6E6F9DB3B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5533-8B02-44E7-B014-391F2BD8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D3B0-4832-4983-8EAF-CB6E6F9DB3B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5533-8B02-44E7-B014-391F2BD8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D3B0-4832-4983-8EAF-CB6E6F9DB3B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5533-8B02-44E7-B014-391F2BD8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8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D3B0-4832-4983-8EAF-CB6E6F9DB3B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5533-8B02-44E7-B014-391F2BD8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3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D3B0-4832-4983-8EAF-CB6E6F9DB3B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5533-8B02-44E7-B014-391F2BD8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3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D3B0-4832-4983-8EAF-CB6E6F9DB3B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5533-8B02-44E7-B014-391F2BD8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D3B0-4832-4983-8EAF-CB6E6F9DB3B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5533-8B02-44E7-B014-391F2BD8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9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942">
              <a:schemeClr val="accent4">
                <a:lumMod val="50000"/>
              </a:schemeClr>
            </a:gs>
            <a:gs pos="0">
              <a:schemeClr val="accent3">
                <a:lumMod val="75000"/>
              </a:schemeClr>
            </a:gs>
            <a:gs pos="74000">
              <a:schemeClr val="bg1">
                <a:lumMod val="65000"/>
              </a:schemeClr>
            </a:gs>
            <a:gs pos="83000">
              <a:schemeClr val="bg2">
                <a:lumMod val="25000"/>
              </a:schemeClr>
            </a:gs>
            <a:gs pos="100000">
              <a:schemeClr val="accent4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FD3B0-4832-4983-8EAF-CB6E6F9DB3B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75533-8B02-44E7-B014-391F2BD8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7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atawbacountync.gov/county-services/sheriffs-office/programs/cadet-progra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40555"/>
            <a:ext cx="8229600" cy="1985963"/>
          </a:xfrm>
          <a:gradFill>
            <a:gsLst>
              <a:gs pos="0">
                <a:schemeClr val="tx1"/>
              </a:gs>
              <a:gs pos="45000">
                <a:schemeClr val="bg2">
                  <a:lumMod val="75000"/>
                </a:schemeClr>
              </a:gs>
              <a:gs pos="63000">
                <a:schemeClr val="bg2">
                  <a:lumMod val="90000"/>
                </a:schemeClr>
              </a:gs>
              <a:gs pos="94000">
                <a:schemeClr val="bg1">
                  <a:lumMod val="50000"/>
                </a:schemeClr>
              </a:gs>
            </a:gsLst>
            <a:lin ang="5400000" scaled="1"/>
          </a:gradFill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>
                <a:ln w="9525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50800" dist="127000" dir="7560000" algn="r" rotWithShape="0">
                    <a:prstClr val="black">
                      <a:alpha val="40000"/>
                    </a:prstClr>
                  </a:outerShdw>
                </a:effectLst>
              </a:rPr>
              <a:t>CATAWBA COUNTY SHERIFF’S OFFICE CADET PROGRAM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4114800" cy="1752600"/>
          </a:xfrm>
        </p:spPr>
        <p:txBody>
          <a:bodyPr/>
          <a:lstStyle/>
          <a:p>
            <a:r>
              <a:rPr lang="en-US" sz="28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152400" dir="81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Training + Discipline+</a:t>
            </a:r>
          </a:p>
          <a:p>
            <a:r>
              <a:rPr lang="en-US" sz="28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152400" dir="81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Hard work= Success</a:t>
            </a:r>
            <a:r>
              <a:rPr lang="en-US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152400" dir="81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2895600"/>
            <a:ext cx="3738140" cy="37334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tx1">
                  <a:lumMod val="75000"/>
                  <a:lumOff val="25000"/>
                </a:schemeClr>
              </a:gs>
              <a:gs pos="58000">
                <a:schemeClr val="bg2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effectLst>
            <a:outerShdw blurRad="520700" dist="50800" dir="5400000" algn="ctr" rotWithShape="0">
              <a:srgbClr val="000000">
                <a:alpha val="67000"/>
              </a:srgbClr>
            </a:outerShdw>
            <a:softEdge rad="0"/>
          </a:effectLst>
        </p:spPr>
        <p:txBody>
          <a:bodyPr/>
          <a:lstStyle/>
          <a:p>
            <a:pPr algn="ctr"/>
            <a:r>
              <a:rPr lang="en-US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177800" dir="666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What is the Cadet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It is a career-education program designed for young men and women ages 14 through 20 years old, it provides knowledge and training for those interested in a career in law enforcement 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Participants will receive hands on and classroom experience to better prepare themselves for a career in law enforcement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80" y="5105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50800" dist="2667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OUR BEST TODAY FOR A BETTER TOMORROW!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48200"/>
            <a:ext cx="3698420" cy="1786234"/>
          </a:xfrm>
          <a:prstGeom prst="rect">
            <a:avLst/>
          </a:prstGeom>
          <a:effectLst>
            <a:outerShdw blurRad="381000" dist="241300" dir="13500000" algn="br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metal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accent4">
                <a:lumMod val="50000"/>
              </a:schemeClr>
            </a:gs>
            <a:gs pos="0">
              <a:schemeClr val="accent3">
                <a:lumMod val="75000"/>
              </a:schemeClr>
            </a:gs>
            <a:gs pos="74000">
              <a:schemeClr val="bg1">
                <a:lumMod val="65000"/>
              </a:schemeClr>
            </a:gs>
            <a:gs pos="89000">
              <a:schemeClr val="bg2">
                <a:lumMod val="25000"/>
              </a:schemeClr>
            </a:gs>
            <a:gs pos="100000">
              <a:schemeClr val="accent4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932"/>
            <a:ext cx="2531525" cy="21723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599" y="365126"/>
            <a:ext cx="5239941" cy="1325563"/>
          </a:xfrm>
        </p:spPr>
        <p:txBody>
          <a:bodyPr>
            <a:normAutofit/>
          </a:bodyPr>
          <a:lstStyle/>
          <a:p>
            <a:r>
              <a:rPr lang="en-US" sz="4800" b="1" spc="50" dirty="0">
                <a:ln w="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127000" dir="5220000" rotWithShape="0">
                    <a:prstClr val="black">
                      <a:alpha val="65000"/>
                    </a:prstClr>
                  </a:outerShdw>
                </a:effectLst>
              </a:rPr>
              <a:t>OUR MISSION 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51964" y="1952223"/>
            <a:ext cx="3868340" cy="823912"/>
          </a:xfrm>
        </p:spPr>
        <p:txBody>
          <a:bodyPr>
            <a:normAutofit/>
          </a:bodyPr>
          <a:lstStyle/>
          <a:p>
            <a:r>
              <a:rPr lang="en-US" sz="2800" spc="50" dirty="0">
                <a:ln w="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139700" dir="20340000" algn="ctr" rotWithShape="0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endParaRPr lang="en-US" sz="2800" dirty="0">
              <a:effectLst>
                <a:outerShdw blurRad="50800" dist="139700" dir="20340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39674" y="3006726"/>
            <a:ext cx="3868340" cy="3684588"/>
          </a:xfrm>
        </p:spPr>
        <p:txBody>
          <a:bodyPr>
            <a:normAutofit/>
          </a:bodyPr>
          <a:lstStyle/>
          <a:p>
            <a:r>
              <a:rPr lang="en-US" b="1" dirty="0"/>
              <a:t>The Cadet Program purpose is to provide experiences to help young people mature and prepare them to become responsible caring adults</a:t>
            </a:r>
          </a:p>
          <a:p>
            <a:r>
              <a:rPr lang="en-US" b="1" dirty="0"/>
              <a:t>Cadets are ready to investigate the meaning of interdependence in their personal relationships and communities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29150" y="1690689"/>
            <a:ext cx="3887391" cy="814386"/>
          </a:xfrm>
        </p:spPr>
        <p:txBody>
          <a:bodyPr>
            <a:normAutofit fontScale="92500" lnSpcReduction="20000"/>
          </a:bodyPr>
          <a:lstStyle/>
          <a:p>
            <a:endParaRPr lang="en-US" sz="2800" spc="50" dirty="0">
              <a:ln w="0">
                <a:solidFill>
                  <a:schemeClr val="tx2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US" sz="2800" spc="50" dirty="0">
                <a:ln w="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114300" dir="2520000" algn="br" rotWithShape="0">
                    <a:prstClr val="black">
                      <a:alpha val="40000"/>
                    </a:prstClr>
                  </a:outerShdw>
                </a:effectLst>
              </a:rPr>
              <a:t>THE FOUR MAIN GOALS: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lvl="2"/>
            <a:r>
              <a:rPr lang="en-US" sz="2900" b="1" dirty="0"/>
              <a:t>Gain practical experience in their career of interest. </a:t>
            </a:r>
          </a:p>
          <a:p>
            <a:pPr lvl="2"/>
            <a:r>
              <a:rPr lang="en-US" sz="2900" b="1" dirty="0"/>
              <a:t>Engage in program activities centered on the 5 emphasis areas (career opportunities, life skills, citizenship, character  and leadership building)</a:t>
            </a:r>
          </a:p>
          <a:p>
            <a:pPr lvl="2"/>
            <a:r>
              <a:rPr lang="en-US" sz="2900" b="1" dirty="0"/>
              <a:t>Experience positive leadership from adult and youth leaders and have the opportunity to take on leadership roles</a:t>
            </a:r>
          </a:p>
          <a:p>
            <a:pPr lvl="2"/>
            <a:r>
              <a:rPr lang="en-US" sz="2900" b="1" dirty="0"/>
              <a:t>Have a chance to learn and grow in a supportive, caring and fun environment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4400" b="1" spc="50" dirty="0">
                <a:ln w="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76200" dir="3060000" rotWithShape="0">
                    <a:prstClr val="black">
                      <a:alpha val="86000"/>
                    </a:prstClr>
                  </a:outerShdw>
                </a:effectLst>
              </a:rPr>
              <a:t>PROGRAM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36975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Voluntary Association: </a:t>
            </a:r>
            <a:r>
              <a:rPr lang="en-US" b="1" dirty="0"/>
              <a:t>In a voluntary association between youth and adults, youth are receptive to new ideas and experiences, a connection to new ways of thinking and acting.</a:t>
            </a:r>
          </a:p>
          <a:p>
            <a:r>
              <a:rPr lang="en-US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Ethical Decision Making: </a:t>
            </a:r>
            <a:r>
              <a:rPr lang="en-US" b="1" dirty="0"/>
              <a:t>By taking responsibility for their programs, activities and experiences; Cadets learn how to make decisions and handle ethical dilemmas.</a:t>
            </a:r>
          </a:p>
          <a:p>
            <a:r>
              <a:rPr lang="en-US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Group Activity: </a:t>
            </a:r>
            <a:r>
              <a:rPr lang="en-US" b="1" dirty="0"/>
              <a:t>Cadet activities are interdependent group experiences in which success is dependent on the cooperation of all (TEAMWORK).</a:t>
            </a:r>
          </a:p>
          <a:p>
            <a:r>
              <a:rPr lang="en-US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Recognition of Achievement: </a:t>
            </a:r>
            <a:r>
              <a:rPr lang="en-US" b="1" dirty="0"/>
              <a:t>Recognition comes through formal awards and acknowledgment of a youth’s competence and ability by peers and adults.</a:t>
            </a:r>
          </a:p>
          <a:p>
            <a:r>
              <a:rPr lang="en-US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Democratic Process: </a:t>
            </a:r>
            <a:r>
              <a:rPr lang="en-US" b="1" dirty="0"/>
              <a:t>The election of Cadet officers is important to the success of the program. </a:t>
            </a:r>
          </a:p>
          <a:p>
            <a:r>
              <a:rPr lang="en-US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Experiential Learning: </a:t>
            </a:r>
            <a:r>
              <a:rPr lang="en-US" b="1" dirty="0"/>
              <a:t>Is about curiosity, exploration, and adventure. Learning by doing provides opportunities for developing new skills and participating in action-oriented activities.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05" y="2557600"/>
            <a:ext cx="2235199" cy="1676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96" y="4404742"/>
            <a:ext cx="3038408" cy="22788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2400"/>
            <a:ext cx="2979277" cy="223445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spc="5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203200" dir="7920000" algn="l" rotWithShape="0">
                    <a:prstClr val="black">
                      <a:alpha val="40000"/>
                    </a:prstClr>
                  </a:outerShdw>
                </a:effectLst>
              </a:rPr>
              <a:t>LESSONS AND 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3217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Physical Fitness Assessment</a:t>
            </a:r>
          </a:p>
          <a:p>
            <a:r>
              <a:rPr lang="en-US" b="1" dirty="0"/>
              <a:t>Communication Skills</a:t>
            </a:r>
          </a:p>
          <a:p>
            <a:r>
              <a:rPr lang="en-US" b="1" dirty="0"/>
              <a:t>Radio Procedures</a:t>
            </a:r>
          </a:p>
          <a:p>
            <a:r>
              <a:rPr lang="en-US" b="1" dirty="0"/>
              <a:t>Report Writing</a:t>
            </a:r>
          </a:p>
          <a:p>
            <a:r>
              <a:rPr lang="en-US" b="1" dirty="0"/>
              <a:t>Patrol Techniques (Classroom and Practical)</a:t>
            </a:r>
          </a:p>
          <a:p>
            <a:r>
              <a:rPr lang="en-US" b="1" dirty="0"/>
              <a:t>Traffic Stops (Classroom and Practical)  </a:t>
            </a:r>
          </a:p>
          <a:p>
            <a:r>
              <a:rPr lang="en-US" b="1" dirty="0"/>
              <a:t>Rapid Deployment (Classroom and Practical)</a:t>
            </a:r>
          </a:p>
          <a:p>
            <a:r>
              <a:rPr lang="en-US" b="1" dirty="0"/>
              <a:t>Laser Shot</a:t>
            </a:r>
          </a:p>
          <a:p>
            <a:r>
              <a:rPr lang="en-US" b="1" dirty="0"/>
              <a:t>Domestic Violence</a:t>
            </a:r>
          </a:p>
          <a:p>
            <a:r>
              <a:rPr lang="en-US" b="1" dirty="0"/>
              <a:t>Scenario-Based Training</a:t>
            </a:r>
          </a:p>
          <a:p>
            <a:r>
              <a:rPr lang="en-US" b="1" dirty="0"/>
              <a:t>POPAT (Police Officer Physical Agility Test)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spc="50" dirty="0">
                <a:ln w="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139700" dir="7740000" rotWithShape="0">
                    <a:prstClr val="black">
                      <a:alpha val="40000"/>
                    </a:prstClr>
                  </a:outerShdw>
                </a:effectLst>
              </a:rPr>
              <a:t>CADETS</a:t>
            </a:r>
            <a:endParaRPr lang="en-US" dirty="0">
              <a:ln w="0">
                <a:solidFill>
                  <a:schemeClr val="tx2"/>
                </a:solidFill>
              </a:ln>
              <a:solidFill>
                <a:schemeClr val="bg1"/>
              </a:solidFill>
              <a:effectLst>
                <a:outerShdw blurRad="50800" dist="139700" dir="774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66077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The Cadet program is designed to help youth learn by doing. Training includes not only classroom instruction, but also hands-on practical exercises. Studies show this to be the most effective way to learn the skills needed in the Law Enforcement field. </a:t>
            </a:r>
          </a:p>
          <a:p>
            <a:r>
              <a:rPr lang="en-US" b="1" dirty="0"/>
              <a:t>Cadets learn how to be effective leaders, how to make ethical decisions , and how to communicate with others.</a:t>
            </a:r>
          </a:p>
          <a:p>
            <a:r>
              <a:rPr lang="en-US" b="1" dirty="0"/>
              <a:t>Cadets also participate in their community through service projects and special events.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6194" y="565302"/>
            <a:ext cx="2693618" cy="20202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29000"/>
            <a:ext cx="2286000" cy="1714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69" y="380315"/>
            <a:ext cx="2265460" cy="16990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0634" y="2861364"/>
            <a:ext cx="2119061" cy="15892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45000">
                <a:srgbClr val="C49500">
                  <a:shade val="30000"/>
                  <a:satMod val="115000"/>
                </a:srgbClr>
              </a:gs>
              <a:gs pos="82000">
                <a:srgbClr val="C49500">
                  <a:shade val="67500"/>
                  <a:satMod val="115000"/>
                </a:srgbClr>
              </a:gs>
              <a:gs pos="100000">
                <a:srgbClr val="C49500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330200" dist="254000" dir="8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anose="020B0503020202020204" pitchFamily="34" charset="0"/>
              </a:rPr>
              <a:t>APPLICATIONS AND FORMS AVAILABLE AT… </a:t>
            </a:r>
            <a:br>
              <a:rPr lang="en-US" dirty="0"/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https://www.catawbacountync.gov/county-services/sheriffs-office/programs/cadet-program/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18" y="2057400"/>
            <a:ext cx="2900363" cy="2900363"/>
          </a:xfrm>
          <a:effectLst>
            <a:outerShdw blurRad="292100" dist="419100" dir="828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39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Words>486</Words>
  <Application>Microsoft Office PowerPoint</Application>
  <PresentationFormat>On-screen Show (4:3)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Agency FB</vt:lpstr>
      <vt:lpstr>Arial</vt:lpstr>
      <vt:lpstr>Arial Black</vt:lpstr>
      <vt:lpstr>Calibri</vt:lpstr>
      <vt:lpstr>Calibri Light</vt:lpstr>
      <vt:lpstr>Office Theme</vt:lpstr>
      <vt:lpstr>CATAWBA COUNTY SHERIFF’S OFFICE CADET PROGRAM </vt:lpstr>
      <vt:lpstr>What is the Cadet Program?</vt:lpstr>
      <vt:lpstr>OUR MISSION   </vt:lpstr>
      <vt:lpstr>PROGRAM METHODS</vt:lpstr>
      <vt:lpstr>LESSONS AND ACTIVITIES </vt:lpstr>
      <vt:lpstr>CADETS</vt:lpstr>
      <vt:lpstr>APPLICATIONS AND FORMS AVAILABLE AT…  https://www.catawbacountync.gov/county-services/sheriffs-office/programs/cadet-program/</vt:lpstr>
    </vt:vector>
  </TitlesOfParts>
  <Company>Catawba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Catawba County Sheriff’s Office Explorer Program Post 385</dc:title>
  <dc:creator>jhelton</dc:creator>
  <cp:lastModifiedBy>Eric Page</cp:lastModifiedBy>
  <cp:revision>50</cp:revision>
  <cp:lastPrinted>2017-03-22T14:51:53Z</cp:lastPrinted>
  <dcterms:created xsi:type="dcterms:W3CDTF">2016-10-18T13:28:22Z</dcterms:created>
  <dcterms:modified xsi:type="dcterms:W3CDTF">2025-02-19T15:10:04Z</dcterms:modified>
</cp:coreProperties>
</file>